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Chunk Five" charset="1" panose="000005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Aileron" charset="1" panose="00000500000000000000"/>
      <p:regular r:id="rId21"/>
    </p:embeddedFont>
    <p:embeddedFont>
      <p:font typeface="Aileron Bold" charset="1" panose="00000800000000000000"/>
      <p:regular r:id="rId22"/>
    </p:embeddedFont>
    <p:embeddedFont>
      <p:font typeface="Aileron Italics" charset="1" panose="00000500000000000000"/>
      <p:regular r:id="rId23"/>
    </p:embeddedFont>
    <p:embeddedFont>
      <p:font typeface="Aileron Bold Italics" charset="1" panose="00000800000000000000"/>
      <p:regular r:id="rId24"/>
    </p:embeddedFont>
    <p:embeddedFont>
      <p:font typeface="Aileron Thin" charset="1" panose="00000300000000000000"/>
      <p:regular r:id="rId25"/>
    </p:embeddedFont>
    <p:embeddedFont>
      <p:font typeface="Aileron Thin Italics" charset="1" panose="00000300000000000000"/>
      <p:regular r:id="rId26"/>
    </p:embeddedFont>
    <p:embeddedFont>
      <p:font typeface="Aileron Light" charset="1" panose="00000400000000000000"/>
      <p:regular r:id="rId27"/>
    </p:embeddedFont>
    <p:embeddedFont>
      <p:font typeface="Aileron Light Italics" charset="1" panose="00000400000000000000"/>
      <p:regular r:id="rId28"/>
    </p:embeddedFont>
    <p:embeddedFont>
      <p:font typeface="Aileron Ultra-Bold" charset="1" panose="00000A00000000000000"/>
      <p:regular r:id="rId29"/>
    </p:embeddedFont>
    <p:embeddedFont>
      <p:font typeface="Aileron Ultra-Bold Italics" charset="1" panose="00000A00000000000000"/>
      <p:regular r:id="rId30"/>
    </p:embeddedFont>
    <p:embeddedFont>
      <p:font typeface="Aileron Heavy" charset="1" panose="00000A00000000000000"/>
      <p:regular r:id="rId31"/>
    </p:embeddedFont>
    <p:embeddedFont>
      <p:font typeface="Aileron Heavy Italics" charset="1" panose="00000A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Bold" charset="1" panose="00000800000000000000"/>
      <p:regular r:id="rId34"/>
    </p:embeddedFont>
    <p:embeddedFont>
      <p:font typeface="Montserrat Italics" charset="1" panose="00000500000000000000"/>
      <p:regular r:id="rId35"/>
    </p:embeddedFont>
    <p:embeddedFont>
      <p:font typeface="Montserrat Bold Italics" charset="1" panose="00000800000000000000"/>
      <p:regular r:id="rId36"/>
    </p:embeddedFont>
    <p:embeddedFont>
      <p:font typeface="Montserrat Thin" charset="1" panose="00000300000000000000"/>
      <p:regular r:id="rId37"/>
    </p:embeddedFont>
    <p:embeddedFont>
      <p:font typeface="Montserrat Thin Italics" charset="1" panose="00000300000000000000"/>
      <p:regular r:id="rId38"/>
    </p:embeddedFont>
    <p:embeddedFont>
      <p:font typeface="Montserrat Extra-Light" charset="1" panose="00000300000000000000"/>
      <p:regular r:id="rId39"/>
    </p:embeddedFont>
    <p:embeddedFont>
      <p:font typeface="Montserrat Extra-Light Italics" charset="1" panose="00000300000000000000"/>
      <p:regular r:id="rId40"/>
    </p:embeddedFont>
    <p:embeddedFont>
      <p:font typeface="Montserrat Light" charset="1" panose="00000400000000000000"/>
      <p:regular r:id="rId41"/>
    </p:embeddedFont>
    <p:embeddedFont>
      <p:font typeface="Montserrat Light Italics" charset="1" panose="00000400000000000000"/>
      <p:regular r:id="rId42"/>
    </p:embeddedFont>
    <p:embeddedFont>
      <p:font typeface="Montserrat Medium" charset="1" panose="00000600000000000000"/>
      <p:regular r:id="rId43"/>
    </p:embeddedFont>
    <p:embeddedFont>
      <p:font typeface="Montserrat Medium Italics" charset="1" panose="00000600000000000000"/>
      <p:regular r:id="rId44"/>
    </p:embeddedFont>
    <p:embeddedFont>
      <p:font typeface="Montserrat Semi-Bold" charset="1" panose="00000700000000000000"/>
      <p:regular r:id="rId45"/>
    </p:embeddedFont>
    <p:embeddedFont>
      <p:font typeface="Montserrat Semi-Bold Italics" charset="1" panose="00000700000000000000"/>
      <p:regular r:id="rId46"/>
    </p:embeddedFont>
    <p:embeddedFont>
      <p:font typeface="Montserrat Ultra-Bold" charset="1" panose="00000900000000000000"/>
      <p:regular r:id="rId47"/>
    </p:embeddedFont>
    <p:embeddedFont>
      <p:font typeface="Montserrat Ultra-Bold Italics" charset="1" panose="00000900000000000000"/>
      <p:regular r:id="rId48"/>
    </p:embeddedFont>
    <p:embeddedFont>
      <p:font typeface="Montserrat Heavy" charset="1" panose="00000A00000000000000"/>
      <p:regular r:id="rId49"/>
    </p:embeddedFont>
    <p:embeddedFont>
      <p:font typeface="Montserrat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8902"/>
            <a:ext cx="7928648" cy="4236749"/>
          </a:xfrm>
          <a:custGeom>
            <a:avLst/>
            <a:gdLst/>
            <a:ahLst/>
            <a:cxnLst/>
            <a:rect r="r" b="b" t="t" l="l"/>
            <a:pathLst>
              <a:path h="4236749" w="7928648">
                <a:moveTo>
                  <a:pt x="0" y="0"/>
                </a:moveTo>
                <a:lnTo>
                  <a:pt x="7928648" y="0"/>
                </a:lnTo>
                <a:lnTo>
                  <a:pt x="7928648" y="4236748"/>
                </a:lnTo>
                <a:lnTo>
                  <a:pt x="0" y="423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98" t="-21402" r="-111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5260" y="1569844"/>
            <a:ext cx="9522371" cy="208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5"/>
              </a:lnSpc>
            </a:pPr>
            <a:r>
              <a:rPr lang="en-US" sz="5599">
                <a:solidFill>
                  <a:srgbClr val="F2F0F4"/>
                </a:solidFill>
                <a:latin typeface="Aileron Heavy"/>
              </a:rPr>
              <a:t>INTERNATIONAL STUDENT ADMISSION ANALYSIS FOR HIGHER EDUCATION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75260" y="250260"/>
            <a:ext cx="9373133" cy="70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spc="368">
                <a:solidFill>
                  <a:srgbClr val="F2F0F4"/>
                </a:solidFill>
                <a:latin typeface="Montserrat Bold"/>
              </a:rPr>
              <a:t>FINAL YEAR PROJECT REPORT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2405" y="6388532"/>
            <a:ext cx="9724253" cy="24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3000" spc="270">
                <a:solidFill>
                  <a:srgbClr val="F2F0F4"/>
                </a:solidFill>
                <a:latin typeface="Aileron Italics"/>
              </a:rPr>
              <a:t>PREPARED BY:AHMED ABDI MOHAMED</a:t>
            </a:r>
          </a:p>
          <a:p>
            <a:pPr algn="ctr">
              <a:lnSpc>
                <a:spcPts val="6789"/>
              </a:lnSpc>
            </a:pPr>
            <a:r>
              <a:rPr lang="en-US" sz="3000" spc="270">
                <a:solidFill>
                  <a:srgbClr val="F2F0F4"/>
                </a:solidFill>
                <a:latin typeface="Aileron Italics"/>
              </a:rPr>
              <a:t>(B032020059)</a:t>
            </a:r>
          </a:p>
          <a:p>
            <a:pPr algn="l">
              <a:lnSpc>
                <a:spcPts val="6789"/>
              </a:lnSpc>
            </a:pPr>
            <a:r>
              <a:rPr lang="en-US" sz="3000" spc="270">
                <a:solidFill>
                  <a:srgbClr val="F2F0F4"/>
                </a:solidFill>
                <a:latin typeface="Aileron Italics"/>
              </a:rPr>
              <a:t>PREPARED FOR: Ts. DR. ZURAIDA BT ABAL ABAS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21" y="0"/>
            <a:ext cx="14026082" cy="10148163"/>
          </a:xfrm>
          <a:custGeom>
            <a:avLst/>
            <a:gdLst/>
            <a:ahLst/>
            <a:cxnLst/>
            <a:rect r="r" b="b" t="t" l="l"/>
            <a:pathLst>
              <a:path h="10148163" w="14026082">
                <a:moveTo>
                  <a:pt x="0" y="0"/>
                </a:moveTo>
                <a:lnTo>
                  <a:pt x="14026082" y="0"/>
                </a:lnTo>
                <a:lnTo>
                  <a:pt x="14026082" y="10148163"/>
                </a:lnTo>
                <a:lnTo>
                  <a:pt x="0" y="10148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3344541">
            <a:off x="13461369" y="-8800892"/>
            <a:ext cx="8854294" cy="12711127"/>
          </a:xfrm>
          <a:prstGeom prst="rect">
            <a:avLst/>
          </a:prstGeom>
          <a:solidFill>
            <a:srgbClr val="9E9E9E"/>
          </a:solidFill>
        </p:spPr>
      </p:sp>
      <p:sp>
        <p:nvSpPr>
          <p:cNvPr name="AutoShape 4" id="4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C6C6C6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43" y="0"/>
            <a:ext cx="15855822" cy="10287000"/>
          </a:xfrm>
          <a:custGeom>
            <a:avLst/>
            <a:gdLst/>
            <a:ahLst/>
            <a:cxnLst/>
            <a:rect r="r" b="b" t="t" l="l"/>
            <a:pathLst>
              <a:path h="10287000" w="15855822">
                <a:moveTo>
                  <a:pt x="0" y="0"/>
                </a:moveTo>
                <a:lnTo>
                  <a:pt x="15855822" y="0"/>
                </a:lnTo>
                <a:lnTo>
                  <a:pt x="158558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" t="-2343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3344541">
            <a:off x="13461369" y="-8800892"/>
            <a:ext cx="8854294" cy="12711127"/>
          </a:xfrm>
          <a:prstGeom prst="rect">
            <a:avLst/>
          </a:prstGeom>
          <a:solidFill>
            <a:srgbClr val="9E9E9E"/>
          </a:solidFill>
        </p:spPr>
      </p:sp>
      <p:sp>
        <p:nvSpPr>
          <p:cNvPr name="AutoShape 4" id="4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C6C6C6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354125" cy="10097006"/>
          </a:xfrm>
          <a:custGeom>
            <a:avLst/>
            <a:gdLst/>
            <a:ahLst/>
            <a:cxnLst/>
            <a:rect r="r" b="b" t="t" l="l"/>
            <a:pathLst>
              <a:path h="10097006" w="15354125">
                <a:moveTo>
                  <a:pt x="0" y="0"/>
                </a:moveTo>
                <a:lnTo>
                  <a:pt x="15354125" y="0"/>
                </a:lnTo>
                <a:lnTo>
                  <a:pt x="15354125" y="10097006"/>
                </a:lnTo>
                <a:lnTo>
                  <a:pt x="0" y="1009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2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3344541">
            <a:off x="13461369" y="-8800892"/>
            <a:ext cx="8854294" cy="12711127"/>
          </a:xfrm>
          <a:prstGeom prst="rect">
            <a:avLst/>
          </a:prstGeom>
          <a:solidFill>
            <a:srgbClr val="9E9E9E"/>
          </a:solidFill>
        </p:spPr>
      </p:sp>
      <p:sp>
        <p:nvSpPr>
          <p:cNvPr name="AutoShape 4" id="4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C6C6C6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80667"/>
            <a:ext cx="16003343" cy="464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62"/>
              </a:lnSpc>
            </a:pPr>
            <a:r>
              <a:rPr lang="en-US" sz="3725">
                <a:solidFill>
                  <a:srgbClr val="F2F0F4"/>
                </a:solidFill>
                <a:latin typeface="Aileron Ultra-Bold"/>
              </a:rPr>
              <a:t>Let's take a closer look at the International Student Admission Analysis Dashboard in action.</a:t>
            </a:r>
          </a:p>
          <a:p>
            <a:pPr algn="l">
              <a:lnSpc>
                <a:spcPts val="7462"/>
              </a:lnSpc>
            </a:pPr>
            <a:r>
              <a:rPr lang="en-US" sz="3725">
                <a:solidFill>
                  <a:srgbClr val="F2F0F4"/>
                </a:solidFill>
                <a:latin typeface="Aileron Ultra-Bold"/>
              </a:rPr>
              <a:t>"We'll look at how it provides insights into enrollment trends, assists institutions in making data-driven decisions, and contributes to better resource planning.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58035" y="408222"/>
            <a:ext cx="6854942" cy="11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2"/>
              </a:lnSpc>
            </a:pPr>
            <a:r>
              <a:rPr lang="en-US" sz="6416">
                <a:solidFill>
                  <a:srgbClr val="F2F0F4"/>
                </a:solidFill>
                <a:latin typeface="Aileron Ultra-Bold"/>
              </a:rPr>
              <a:t>Dashboard 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936" y="1625946"/>
            <a:ext cx="17426349" cy="66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3806">
                <a:solidFill>
                  <a:srgbClr val="F2F0F4"/>
                </a:solidFill>
                <a:latin typeface="Aileron Ultra-Bold"/>
              </a:rPr>
              <a:t>In conclusion, the International Student Admission Analysis Dashboard provides data-driven insights to educational institutions and policymakers. Our methodology, powered by predictive analytics, ensures informed decisions in a rapidly evolving landscape.</a:t>
            </a:r>
          </a:p>
          <a:p>
            <a:pPr algn="l">
              <a:lnSpc>
                <a:spcPts val="7625"/>
              </a:lnSpc>
            </a:pPr>
            <a:r>
              <a:rPr lang="en-US" sz="3806">
                <a:solidFill>
                  <a:srgbClr val="F2F0F4"/>
                </a:solidFill>
                <a:latin typeface="Aileron Ultra-Bold"/>
              </a:rPr>
              <a:t>As we move forward, the dashboard will continue to improve international student admissions strategies, ultimately benefiting both students and institutions.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58035" y="408222"/>
            <a:ext cx="4626464" cy="11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2"/>
              </a:lnSpc>
            </a:pPr>
            <a:r>
              <a:rPr lang="en-US" sz="6416">
                <a:solidFill>
                  <a:srgbClr val="F2F0F4"/>
                </a:solidFill>
                <a:latin typeface="Aileron Ultra-Bold"/>
              </a:rPr>
              <a:t>Conclusion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28650"/>
            <a:ext cx="18288000" cy="11544300"/>
          </a:xfrm>
          <a:custGeom>
            <a:avLst/>
            <a:gdLst/>
            <a:ahLst/>
            <a:cxnLst/>
            <a:rect r="r" b="b" t="t" l="l"/>
            <a:pathLst>
              <a:path h="11544300" w="18288000">
                <a:moveTo>
                  <a:pt x="0" y="0"/>
                </a:moveTo>
                <a:lnTo>
                  <a:pt x="18288000" y="0"/>
                </a:lnTo>
                <a:lnTo>
                  <a:pt x="182880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4853" y="2285267"/>
            <a:ext cx="9619012" cy="74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3429" spc="89">
                <a:solidFill>
                  <a:srgbClr val="FFFFFF"/>
                </a:solidFill>
                <a:latin typeface="Aileron"/>
              </a:rPr>
              <a:t>1.Introduction.................................................. 3 2.Objectives.........................................................4 3.Problem Statement...........................................5 4.Methodology......................................................6 5.Analysis and Results........................................7 6.Demo......................................................................8 7.Conclusion..............................................................9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8560" y="531209"/>
            <a:ext cx="2667019" cy="84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spc="22">
                <a:solidFill>
                  <a:srgbClr val="FFFFFF"/>
                </a:solidFill>
                <a:latin typeface="Kollektif Bold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3292" y="1250299"/>
            <a:ext cx="4979403" cy="113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6170" spc="468">
                <a:solidFill>
                  <a:srgbClr val="1B7D75"/>
                </a:solidFill>
                <a:latin typeface="Chunk Five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19689" y="90992"/>
            <a:ext cx="5524262" cy="123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1"/>
              </a:lnSpc>
            </a:pPr>
            <a:r>
              <a:rPr lang="en-US" sz="7158">
                <a:solidFill>
                  <a:srgbClr val="F2F0F4"/>
                </a:solidFill>
                <a:latin typeface="Aileron Ultra-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99908"/>
            <a:ext cx="16370875" cy="700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3402">
                <a:solidFill>
                  <a:srgbClr val="F2F0F4"/>
                </a:solidFill>
                <a:latin typeface="Aileron Ultra-Bold"/>
              </a:rPr>
              <a:t>Dashboard for Analysing International Student Admissions</a:t>
            </a:r>
          </a:p>
          <a:p>
            <a:pPr algn="l">
              <a:lnSpc>
                <a:spcPts val="6179"/>
              </a:lnSpc>
            </a:pPr>
            <a:r>
              <a:rPr lang="en-US" sz="3402">
                <a:solidFill>
                  <a:srgbClr val="F2F0F4"/>
                </a:solidFill>
                <a:latin typeface="Aileron Ultra-Bold"/>
              </a:rPr>
              <a:t>Good morning . Thank you for joining us today.</a:t>
            </a:r>
          </a:p>
          <a:p>
            <a:pPr algn="l">
              <a:lnSpc>
                <a:spcPts val="6179"/>
              </a:lnSpc>
            </a:pPr>
            <a:r>
              <a:rPr lang="en-US" sz="3402">
                <a:solidFill>
                  <a:srgbClr val="F2F0F4"/>
                </a:solidFill>
                <a:latin typeface="Aileron Ultra-Bold"/>
              </a:rPr>
              <a:t>Today, I would like to share about the International Student Admission Analysis Dashboard, a project that aims to transform data-driven decision-making in international student admissions.</a:t>
            </a:r>
          </a:p>
          <a:p>
            <a:pPr algn="l">
              <a:lnSpc>
                <a:spcPts val="6179"/>
              </a:lnSpc>
            </a:pPr>
            <a:r>
              <a:rPr lang="en-US" sz="3402">
                <a:solidFill>
                  <a:srgbClr val="F2F0F4"/>
                </a:solidFill>
                <a:latin typeface="Aileron Ultra-Bold"/>
              </a:rPr>
              <a:t>"Making informed decisions about international student admissions is more important than ever in today's rapidly changing educational landscape. Data-driven approaches provide the insights required to effectively navigate these challenges.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47274" y="574453"/>
            <a:ext cx="7994609" cy="115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5"/>
              </a:lnSpc>
            </a:pPr>
            <a:r>
              <a:rPr lang="en-US" sz="6718">
                <a:solidFill>
                  <a:srgbClr val="F2F0F4"/>
                </a:solidFill>
                <a:latin typeface="Aileron Ultra-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38854"/>
            <a:ext cx="16114414" cy="573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3154">
                <a:solidFill>
                  <a:srgbClr val="F2F0F4"/>
                </a:solidFill>
                <a:latin typeface="Aileron Ultra-Bold"/>
              </a:rPr>
              <a:t>The modern admissions process generates massive amounts of data. Applications, transcripts, test scores, demographic information, and more.</a:t>
            </a:r>
          </a:p>
          <a:p>
            <a:pPr algn="l">
              <a:lnSpc>
                <a:spcPts val="5700"/>
              </a:lnSpc>
            </a:pPr>
            <a:r>
              <a:rPr lang="en-US" sz="3154">
                <a:solidFill>
                  <a:srgbClr val="F2F0F4"/>
                </a:solidFill>
                <a:latin typeface="Aileron Ultra-Bold"/>
              </a:rPr>
              <a:t>Managing this data and extracting relevant insights from it is a daunting task that frequently results in fragmented and disconnected data silos.</a:t>
            </a:r>
          </a:p>
          <a:p>
            <a:pPr algn="just">
              <a:lnSpc>
                <a:spcPts val="5700"/>
              </a:lnSpc>
            </a:pPr>
            <a:r>
              <a:rPr lang="en-US" sz="3154">
                <a:solidFill>
                  <a:srgbClr val="F2F0F4"/>
                </a:solidFill>
                <a:latin typeface="Aileron Ultra-Bold"/>
              </a:rPr>
              <a:t>Both domestic and international students' expectations are changing, necessitating personalized experiences and quick, tailored responses.</a:t>
            </a:r>
          </a:p>
          <a:p>
            <a:pPr algn="l">
              <a:lnSpc>
                <a:spcPts val="5700"/>
              </a:lnSpc>
            </a:pPr>
            <a:r>
              <a:rPr lang="en-US" sz="3154">
                <a:solidFill>
                  <a:srgbClr val="F2F0F4"/>
                </a:solidFill>
                <a:latin typeface="Aileron Ultra-Bold"/>
              </a:rPr>
              <a:t>We introduce the International Student Admission Analysis Dashboard to address these challenges.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0168" y="671855"/>
            <a:ext cx="9613011" cy="11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2"/>
              </a:lnSpc>
            </a:pPr>
            <a:r>
              <a:rPr lang="en-US" sz="6416">
                <a:solidFill>
                  <a:srgbClr val="F2F0F4"/>
                </a:solidFill>
                <a:latin typeface="Aileron Ultra-Bold"/>
              </a:rPr>
              <a:t>Objectives of the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8907" y="2271665"/>
            <a:ext cx="15783877" cy="511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4"/>
              </a:lnSpc>
            </a:pPr>
            <a:r>
              <a:rPr lang="en-US" sz="3407">
                <a:solidFill>
                  <a:srgbClr val="F2F0F4"/>
                </a:solidFill>
                <a:latin typeface="Aileron Ultra-Bold"/>
              </a:rPr>
              <a:t>Our project has three key goals:</a:t>
            </a:r>
          </a:p>
          <a:p>
            <a:pPr algn="ctr">
              <a:lnSpc>
                <a:spcPts val="6824"/>
              </a:lnSpc>
            </a:pPr>
            <a:r>
              <a:rPr lang="en-US" sz="3407" spc="3">
                <a:solidFill>
                  <a:srgbClr val="F2F0F4"/>
                </a:solidFill>
                <a:latin typeface="Aileron"/>
              </a:rPr>
              <a:t>1.</a:t>
            </a:r>
            <a:r>
              <a:rPr lang="en-US" sz="3407" spc="3">
                <a:solidFill>
                  <a:srgbClr val="F2F0F4"/>
                </a:solidFill>
                <a:latin typeface="Aileron Ultra-Bold"/>
              </a:rPr>
              <a:t>Create a user-friendly data analytics dashboard for international higher</a:t>
            </a:r>
          </a:p>
          <a:p>
            <a:pPr algn="l">
              <a:lnSpc>
                <a:spcPts val="6824"/>
              </a:lnSpc>
            </a:pPr>
            <a:r>
              <a:rPr lang="en-US" sz="3407">
                <a:solidFill>
                  <a:srgbClr val="F2F0F4"/>
                </a:solidFill>
                <a:latin typeface="Aileron Ultra-Bold"/>
              </a:rPr>
              <a:t>education institutions.</a:t>
            </a:r>
          </a:p>
          <a:p>
            <a:pPr algn="l">
              <a:lnSpc>
                <a:spcPts val="6824"/>
              </a:lnSpc>
            </a:pPr>
            <a:r>
              <a:rPr lang="en-US" sz="3407" spc="3">
                <a:solidFill>
                  <a:srgbClr val="F2F0F4"/>
                </a:solidFill>
                <a:latin typeface="Aileron"/>
              </a:rPr>
              <a:t>2. </a:t>
            </a:r>
            <a:r>
              <a:rPr lang="en-US" sz="3407" spc="3">
                <a:solidFill>
                  <a:srgbClr val="F2F0F4"/>
                </a:solidFill>
                <a:latin typeface="Aileron Ultra-Bold"/>
              </a:rPr>
              <a:t>Recognise major enrollment trends and patterns in admission data.</a:t>
            </a:r>
          </a:p>
          <a:p>
            <a:pPr algn="r">
              <a:lnSpc>
                <a:spcPts val="6824"/>
              </a:lnSpc>
            </a:pPr>
            <a:r>
              <a:rPr lang="en-US" sz="3407" spc="3">
                <a:solidFill>
                  <a:srgbClr val="F2F0F4"/>
                </a:solidFill>
                <a:latin typeface="Aileron"/>
              </a:rPr>
              <a:t>3.</a:t>
            </a:r>
            <a:r>
              <a:rPr lang="en-US" sz="3407" spc="3">
                <a:solidFill>
                  <a:srgbClr val="F2F0F4"/>
                </a:solidFill>
                <a:latin typeface="Aileron Ultra-Bold"/>
              </a:rPr>
              <a:t>Use predictive analytics to forecast future student enrollments for better</a:t>
            </a:r>
          </a:p>
          <a:p>
            <a:pPr algn="l">
              <a:lnSpc>
                <a:spcPts val="6824"/>
              </a:lnSpc>
            </a:pPr>
            <a:r>
              <a:rPr lang="en-US" sz="3407">
                <a:solidFill>
                  <a:srgbClr val="F2F0F4"/>
                </a:solidFill>
                <a:latin typeface="Aileron Ultra-Bold"/>
              </a:rPr>
              <a:t>resource planning.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13413" y="1984010"/>
            <a:ext cx="7974587" cy="7077075"/>
          </a:xfrm>
          <a:custGeom>
            <a:avLst/>
            <a:gdLst/>
            <a:ahLst/>
            <a:cxnLst/>
            <a:rect r="r" b="b" t="t" l="l"/>
            <a:pathLst>
              <a:path h="7077075" w="7974587">
                <a:moveTo>
                  <a:pt x="0" y="0"/>
                </a:moveTo>
                <a:lnTo>
                  <a:pt x="7974587" y="0"/>
                </a:lnTo>
                <a:lnTo>
                  <a:pt x="7974587" y="7077075"/>
                </a:lnTo>
                <a:lnTo>
                  <a:pt x="0" y="707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6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5945" y="315497"/>
            <a:ext cx="8287350" cy="11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2"/>
              </a:lnSpc>
            </a:pPr>
            <a:r>
              <a:rPr lang="en-US" sz="6416">
                <a:solidFill>
                  <a:srgbClr val="F2F0F4"/>
                </a:solidFill>
                <a:latin typeface="Aileron Ultra-Bold"/>
              </a:rPr>
              <a:t>Project 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563" y="1708080"/>
            <a:ext cx="11209887" cy="753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7"/>
              </a:lnSpc>
            </a:pPr>
            <a:r>
              <a:rPr lang="en-US" sz="3328">
                <a:solidFill>
                  <a:srgbClr val="F2F0F4"/>
                </a:solidFill>
                <a:latin typeface="Aileron Ultra-Bold"/>
              </a:rPr>
              <a:t>Our methodology adheres to the CRISP-DM (Cross- Industry Standard Process for Data Mining) model, which provides a structured framework for data mining initiatives.</a:t>
            </a:r>
          </a:p>
          <a:p>
            <a:pPr algn="l">
              <a:lnSpc>
                <a:spcPts val="6667"/>
              </a:lnSpc>
            </a:pPr>
            <a:r>
              <a:rPr lang="en-US" sz="3328">
                <a:solidFill>
                  <a:srgbClr val="F2F0F4"/>
                </a:solidFill>
                <a:latin typeface="Aileron Ultra-Bold"/>
              </a:rPr>
              <a:t>These phases include Business Understanding, Data Understanding, Data Preparation, Modelling, Evaluation, and Deployment.</a:t>
            </a:r>
          </a:p>
          <a:p>
            <a:pPr algn="l">
              <a:lnSpc>
                <a:spcPts val="6667"/>
              </a:lnSpc>
            </a:pPr>
            <a:r>
              <a:rPr lang="en-US" sz="3328">
                <a:solidFill>
                  <a:srgbClr val="F2F0F4"/>
                </a:solidFill>
                <a:latin typeface="Aileron Ultra-Bold"/>
              </a:rPr>
              <a:t>We gathered admission data from multiple sources while maintaining data integrity and consistency.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65031" y="8865975"/>
            <a:ext cx="4565999" cy="67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2"/>
              </a:lnSpc>
            </a:pPr>
            <a:r>
              <a:rPr lang="en-US" sz="3837">
                <a:solidFill>
                  <a:srgbClr val="F2F0F4"/>
                </a:solidFill>
                <a:latin typeface="Canva Sans Bold"/>
              </a:rPr>
              <a:t>CRISP-DM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5511" y="1510760"/>
            <a:ext cx="16471173" cy="712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1"/>
              </a:lnSpc>
            </a:pPr>
            <a:r>
              <a:rPr lang="en-US" sz="3166">
                <a:solidFill>
                  <a:srgbClr val="F2F0F4"/>
                </a:solidFill>
                <a:latin typeface="Aileron Ultra-Bold"/>
              </a:rPr>
              <a:t>Data-driven decision-making is critical in education and international student admissions, says the content.</a:t>
            </a:r>
          </a:p>
          <a:p>
            <a:pPr algn="l">
              <a:lnSpc>
                <a:spcPts val="6341"/>
              </a:lnSpc>
            </a:pPr>
            <a:r>
              <a:rPr lang="en-US" sz="3166">
                <a:solidFill>
                  <a:srgbClr val="F2F0F4"/>
                </a:solidFill>
                <a:latin typeface="Aileron Ultra-Bold"/>
              </a:rPr>
              <a:t>This section provides a thorough examination of the results generated by our International Student Admission Analysis Dashboard for the top five countries: Egypt, Somalia, Sudan, Yemen, and the United Arab Emirates.</a:t>
            </a:r>
          </a:p>
          <a:p>
            <a:pPr algn="l">
              <a:lnSpc>
                <a:spcPts val="6341"/>
              </a:lnSpc>
            </a:pPr>
            <a:r>
              <a:rPr lang="en-US" sz="3166">
                <a:solidFill>
                  <a:srgbClr val="F2F0F4"/>
                </a:solidFill>
                <a:latin typeface="Aileron Ultra-Bold"/>
              </a:rPr>
              <a:t>We trained our models using data from 2016 to 2020 and tested them from 2021 to 2023, extending our predictions to 2024, 2025, and 2026.</a:t>
            </a:r>
          </a:p>
          <a:p>
            <a:pPr algn="just">
              <a:lnSpc>
                <a:spcPts val="6341"/>
              </a:lnSpc>
            </a:pPr>
            <a:r>
              <a:rPr lang="en-US" sz="3166">
                <a:solidFill>
                  <a:srgbClr val="F2F0F4"/>
                </a:solidFill>
                <a:latin typeface="Aileron Ultra-Bold"/>
              </a:rPr>
              <a:t>We used the Mean Absolute Percentage Error (MAPE) as a critical performance metric to evaluate model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8094" y="408222"/>
            <a:ext cx="8043720" cy="110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2"/>
              </a:lnSpc>
            </a:pPr>
            <a:r>
              <a:rPr lang="en-US" sz="6416">
                <a:solidFill>
                  <a:srgbClr val="F2F0F4"/>
                </a:solidFill>
                <a:latin typeface="Aileron Ultra-Bold"/>
              </a:rPr>
              <a:t>Results and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0" t="0" r="-185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85" y="572188"/>
            <a:ext cx="14564918" cy="9714812"/>
          </a:xfrm>
          <a:custGeom>
            <a:avLst/>
            <a:gdLst/>
            <a:ahLst/>
            <a:cxnLst/>
            <a:rect r="r" b="b" t="t" l="l"/>
            <a:pathLst>
              <a:path h="9714812" w="14564918">
                <a:moveTo>
                  <a:pt x="0" y="0"/>
                </a:moveTo>
                <a:lnTo>
                  <a:pt x="14564918" y="0"/>
                </a:lnTo>
                <a:lnTo>
                  <a:pt x="14564918" y="9714812"/>
                </a:lnTo>
                <a:lnTo>
                  <a:pt x="0" y="971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" t="-323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3344541">
            <a:off x="13461369" y="-8800892"/>
            <a:ext cx="8854294" cy="12711127"/>
          </a:xfrm>
          <a:prstGeom prst="rect">
            <a:avLst/>
          </a:prstGeom>
          <a:solidFill>
            <a:srgbClr val="9E9E9E"/>
          </a:solidFill>
        </p:spPr>
      </p:sp>
      <p:sp>
        <p:nvSpPr>
          <p:cNvPr name="AutoShape 4" id="4"/>
          <p:cNvSpPr/>
          <p:nvPr/>
        </p:nvSpPr>
        <p:spPr>
          <a:xfrm rot="-3387270">
            <a:off x="12755783" y="3366163"/>
            <a:ext cx="13807161" cy="6890911"/>
          </a:xfrm>
          <a:prstGeom prst="rect">
            <a:avLst/>
          </a:prstGeom>
          <a:solidFill>
            <a:srgbClr val="C6C6C6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DAFuewyZFjs</dc:identifier>
  <dcterms:modified xsi:type="dcterms:W3CDTF">2011-08-01T06:04:30Z</dcterms:modified>
  <cp:revision>1</cp:revision>
  <dc:title>final year project Presentation..ahmed.pdf</dc:title>
</cp:coreProperties>
</file>